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5" r:id="rId2"/>
    <p:sldId id="264" r:id="rId3"/>
    <p:sldId id="268" r:id="rId4"/>
    <p:sldId id="258" r:id="rId5"/>
    <p:sldId id="269" r:id="rId6"/>
    <p:sldId id="259" r:id="rId7"/>
    <p:sldId id="260"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50" autoAdjust="0"/>
  </p:normalViewPr>
  <p:slideViewPr>
    <p:cSldViewPr>
      <p:cViewPr varScale="1">
        <p:scale>
          <a:sx n="84" d="100"/>
          <a:sy n="84" d="100"/>
        </p:scale>
        <p:origin x="-1152" y="-72"/>
      </p:cViewPr>
      <p:guideLst>
        <p:guide orient="horz" pos="2160"/>
        <p:guide pos="2880"/>
      </p:guideLst>
    </p:cSldViewPr>
  </p:slideViewPr>
  <p:outlineViewPr>
    <p:cViewPr>
      <p:scale>
        <a:sx n="33" d="100"/>
        <a:sy n="33" d="100"/>
      </p:scale>
      <p:origin x="0" y="13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820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551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722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450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314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744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751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803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081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052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539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545548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defRPr/>
            </a:pPr>
            <a:r>
              <a:rPr lang="ar-EG" b="1" dirty="0" smtClean="0">
                <a:solidFill>
                  <a:srgbClr val="0070C0"/>
                </a:solidFill>
              </a:rPr>
              <a:t>المحاضرة التاسعه</a:t>
            </a:r>
          </a:p>
          <a:p>
            <a:pPr>
              <a:defRPr/>
            </a:pPr>
            <a:r>
              <a:rPr lang="ar-EG" b="1" dirty="0" smtClean="0">
                <a:solidFill>
                  <a:srgbClr val="FF0000"/>
                </a:solidFill>
              </a:rPr>
              <a:t>مقرر </a:t>
            </a:r>
            <a:r>
              <a:rPr lang="ar-EG" b="1" dirty="0">
                <a:solidFill>
                  <a:srgbClr val="FF0000"/>
                </a:solidFill>
              </a:rPr>
              <a:t>المسطحات الخضراء ( اختياري)</a:t>
            </a:r>
          </a:p>
          <a:p>
            <a:pPr marL="0" indent="0">
              <a:buNone/>
              <a:defRPr/>
            </a:pPr>
            <a:endParaRPr lang="ar-EG" dirty="0"/>
          </a:p>
          <a:p>
            <a:pPr>
              <a:defRPr/>
            </a:pPr>
            <a:r>
              <a:rPr lang="ar-EG" sz="2800" dirty="0">
                <a:solidFill>
                  <a:schemeClr val="bg2">
                    <a:lumMod val="10000"/>
                  </a:schemeClr>
                </a:solidFill>
              </a:rPr>
              <a:t>طلاب المستوي الرابع برنامج الانتاج النباتي تخصص البساتين</a:t>
            </a:r>
          </a:p>
          <a:p>
            <a:pPr algn="ctr">
              <a:defRPr/>
            </a:pPr>
            <a:r>
              <a:rPr lang="ar-EG" dirty="0">
                <a:solidFill>
                  <a:srgbClr val="C00000"/>
                </a:solidFill>
              </a:rPr>
              <a:t>اعداد</a:t>
            </a:r>
          </a:p>
          <a:p>
            <a:pPr marL="0" indent="0">
              <a:buNone/>
              <a:defRPr/>
            </a:pPr>
            <a:r>
              <a:rPr lang="ar-EG" sz="4400" b="1" dirty="0" smtClean="0">
                <a:solidFill>
                  <a:srgbClr val="002060"/>
                </a:solidFill>
              </a:rPr>
              <a:t>  ا.د/ياسر </a:t>
            </a:r>
            <a:r>
              <a:rPr lang="ar-EG" sz="4400" b="1" dirty="0">
                <a:solidFill>
                  <a:srgbClr val="002060"/>
                </a:solidFill>
              </a:rPr>
              <a:t>عبد </a:t>
            </a:r>
            <a:r>
              <a:rPr lang="ar-EG" sz="4400" b="1" dirty="0" smtClean="0">
                <a:solidFill>
                  <a:srgbClr val="002060"/>
                </a:solidFill>
              </a:rPr>
              <a:t>الفتاح عبد العاطي  غطاس</a:t>
            </a:r>
          </a:p>
          <a:p>
            <a:pPr marL="0" indent="0">
              <a:buNone/>
              <a:defRPr/>
            </a:pPr>
            <a:endParaRPr lang="ar-EG" sz="4400" b="1" dirty="0">
              <a:solidFill>
                <a:srgbClr val="002060"/>
              </a:solidFill>
            </a:endParaRPr>
          </a:p>
          <a:p>
            <a:pPr marL="0" indent="0">
              <a:buNone/>
              <a:defRPr/>
            </a:pPr>
            <a:r>
              <a:rPr lang="ar-EG" sz="2400" b="1" dirty="0">
                <a:solidFill>
                  <a:srgbClr val="FF0000"/>
                </a:solidFill>
              </a:rPr>
              <a:t>استاذ زهور ونباتات الزينة والنباتات الطبية والعطرية وزراعة الانسجه المساعد</a:t>
            </a:r>
          </a:p>
          <a:p>
            <a:pPr marL="0" indent="0">
              <a:buNone/>
              <a:defRPr/>
            </a:pPr>
            <a:r>
              <a:rPr lang="ar-EG" sz="2400" b="1" dirty="0" smtClean="0">
                <a:solidFill>
                  <a:srgbClr val="FF0000"/>
                </a:solidFill>
              </a:rPr>
              <a:t>                              كلية </a:t>
            </a:r>
            <a:r>
              <a:rPr lang="ar-EG" sz="2400" b="1" dirty="0">
                <a:solidFill>
                  <a:srgbClr val="FF0000"/>
                </a:solidFill>
              </a:rPr>
              <a:t>الزراعه بمشتهر – جامعة بنها</a:t>
            </a:r>
          </a:p>
          <a:p>
            <a:endParaRPr lang="ar-EG" dirty="0"/>
          </a:p>
        </p:txBody>
      </p:sp>
    </p:spTree>
    <p:extLst>
      <p:ext uri="{BB962C8B-B14F-4D97-AF65-F5344CB8AC3E}">
        <p14:creationId xmlns:p14="http://schemas.microsoft.com/office/powerpoint/2010/main" val="379618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534400" cy="914400"/>
          </a:xfrm>
        </p:spPr>
        <p:txBody>
          <a:bodyPr>
            <a:normAutofit fontScale="90000"/>
          </a:bodyPr>
          <a:lstStyle/>
          <a:p>
            <a:r>
              <a:rPr lang="ar-EG" sz="3600" dirty="0" smtClean="0">
                <a:solidFill>
                  <a:prstClr val="black"/>
                </a:solidFill>
              </a:rPr>
              <a:t>     انتاج </a:t>
            </a:r>
            <a:r>
              <a:rPr lang="ar-EG" sz="3600" dirty="0" smtClean="0">
                <a:solidFill>
                  <a:prstClr val="black"/>
                </a:solidFill>
              </a:rPr>
              <a:t>بلاطات </a:t>
            </a:r>
            <a:r>
              <a:rPr lang="ar-EG" sz="3600" dirty="0" smtClean="0">
                <a:solidFill>
                  <a:prstClr val="black"/>
                </a:solidFill>
              </a:rPr>
              <a:t>المسطحات الخضراء </a:t>
            </a:r>
            <a:r>
              <a:rPr lang="en-US" sz="3600" dirty="0" smtClean="0">
                <a:solidFill>
                  <a:prstClr val="black"/>
                </a:solidFill>
              </a:rPr>
              <a:t>Sod production</a:t>
            </a:r>
            <a:endParaRPr lang="ar-EG" sz="3600" dirty="0"/>
          </a:p>
        </p:txBody>
      </p:sp>
      <p:sp>
        <p:nvSpPr>
          <p:cNvPr id="3" name="Content Placeholder 2"/>
          <p:cNvSpPr>
            <a:spLocks noGrp="1"/>
          </p:cNvSpPr>
          <p:nvPr>
            <p:ph idx="1"/>
          </p:nvPr>
        </p:nvSpPr>
        <p:spPr>
          <a:xfrm>
            <a:off x="457200" y="1219200"/>
            <a:ext cx="8229600" cy="5486400"/>
          </a:xfrm>
        </p:spPr>
        <p:txBody>
          <a:bodyPr>
            <a:noAutofit/>
          </a:bodyPr>
          <a:lstStyle/>
          <a:p>
            <a:r>
              <a:rPr lang="ar-EG" sz="2400" dirty="0" smtClean="0"/>
              <a:t>يعتبر انتاج البلاطات من الصناعات الواعدة في العالم ففي عالم 2009 حققت امريكا مبيعات تقدر بمليار دولار .وهي صناعه هامه خاصه مع ارتفاع اسعار المسطحات الخضراء والتوسع في الانشاءت السياحية .وتعتبر صناعة انتاج بلاطات النجيل اوالمسطحات الخضراء مثل اي صناعه الهدف منها تحقيق ربح وفير في اقل وقت وتقليل التكاليف لتحقيق عائد كبير.</a:t>
            </a:r>
          </a:p>
          <a:p>
            <a:r>
              <a:rPr lang="ar-EG" sz="3600" dirty="0" smtClean="0"/>
              <a:t>الشروط الواجب توافرها لبدء استثمار انتاج البلاطات </a:t>
            </a:r>
          </a:p>
          <a:p>
            <a:pPr marL="0" indent="0">
              <a:buNone/>
            </a:pPr>
            <a:r>
              <a:rPr lang="ar-EG" sz="2400" dirty="0" smtClean="0"/>
              <a:t>1- ان يكون المكان المراد زراعته بالمسطح الاخضر خالي من الصخور لان الصخور من الممكن تعيق نمو المسطح وتسبب تكسير سكاكين ماكينات قطع البلاطات ويفضل ان يكون الكان مسطح او منبسط قدر الامكان</a:t>
            </a:r>
          </a:p>
          <a:p>
            <a:pPr marL="0" indent="0">
              <a:buNone/>
            </a:pPr>
            <a:endParaRPr lang="ar-EG" sz="2400" dirty="0" smtClean="0"/>
          </a:p>
          <a:p>
            <a:pPr marL="0" indent="0">
              <a:buNone/>
            </a:pPr>
            <a:r>
              <a:rPr lang="ar-EG" sz="2400" dirty="0" smtClean="0"/>
              <a:t>2- ان تكون تحاليل التربة مناسبة من ناحية عدم ملوحتها وقدرتها علي امداد المسطح بالغذاء اللازم ويجب اضافه مواد تعدل رقم الحموضه وتوفير قدر كاف من العناصر الغذائية.</a:t>
            </a:r>
          </a:p>
        </p:txBody>
      </p:sp>
    </p:spTree>
    <p:extLst>
      <p:ext uri="{BB962C8B-B14F-4D97-AF65-F5344CB8AC3E}">
        <p14:creationId xmlns:p14="http://schemas.microsoft.com/office/powerpoint/2010/main" val="17566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821363"/>
          </a:xfrm>
        </p:spPr>
        <p:txBody>
          <a:bodyPr/>
          <a:lstStyle/>
          <a:p>
            <a:pPr marL="0" lvl="0" indent="0">
              <a:buNone/>
            </a:pPr>
            <a:r>
              <a:rPr lang="ar-EG" sz="2800" dirty="0">
                <a:solidFill>
                  <a:prstClr val="black"/>
                </a:solidFill>
              </a:rPr>
              <a:t>3- تجانس التربة عامل ضروري ومصيري في انتاج البلاطات وتساوي مناسيب التربة </a:t>
            </a:r>
          </a:p>
          <a:p>
            <a:pPr marL="0" lvl="0" indent="0">
              <a:buNone/>
            </a:pPr>
            <a:r>
              <a:rPr lang="ar-EG" sz="2800" dirty="0">
                <a:solidFill>
                  <a:prstClr val="black"/>
                </a:solidFill>
              </a:rPr>
              <a:t>4- زراعه الارض تتم بالاجزاء الخضرية من المسطحات النقية الموجوده محليا ودوليا والمستورده من الخارج كما تستخدم الزراعة بالبذرة في حالة الاصناف التي تتكاثر </a:t>
            </a:r>
            <a:r>
              <a:rPr lang="ar-EG" sz="2800" dirty="0">
                <a:solidFill>
                  <a:prstClr val="black"/>
                </a:solidFill>
                <a:effectLst>
                  <a:outerShdw blurRad="38100" dist="38100" dir="2700000" algn="tl">
                    <a:srgbClr val="000000">
                      <a:alpha val="43137"/>
                    </a:srgbClr>
                  </a:outerShdw>
                </a:effectLst>
              </a:rPr>
              <a:t>بالبذرة</a:t>
            </a:r>
            <a:r>
              <a:rPr lang="ar-EG" sz="2800" dirty="0">
                <a:solidFill>
                  <a:prstClr val="black"/>
                </a:solidFill>
              </a:rPr>
              <a:t> مثل حشائش الموسم البارد وكذلك الانواع الجديده من الباسبالم ويراعي التخلص من الحشائش في البلاطات المستخدمة في الزراعه لاول مرة واختيار البلاطات النقية </a:t>
            </a:r>
          </a:p>
          <a:p>
            <a:pPr marL="0" lvl="0" indent="0">
              <a:buNone/>
            </a:pPr>
            <a:r>
              <a:rPr lang="ar-EG" sz="2800" dirty="0">
                <a:solidFill>
                  <a:prstClr val="black"/>
                </a:solidFill>
              </a:rPr>
              <a:t>5- توقيت الزراعة يكون عاده في الربيع في حشائش الموسم الدافي وفي اخر الصيف واول الخريف لحشائش الموسم البارد ومع ذلك فانه بعد قطع البلاطات لاينتظر المنتجين الوقت المناسب ولكنهم يقوموا باعاده الزراعه مباشرة بالبذرة او خضريا مثلا بالمدادات خاصه بتوافر الدفء </a:t>
            </a:r>
          </a:p>
          <a:p>
            <a:endParaRPr lang="ar-EG" dirty="0"/>
          </a:p>
        </p:txBody>
      </p:sp>
    </p:spTree>
    <p:extLst>
      <p:ext uri="{BB962C8B-B14F-4D97-AF65-F5344CB8AC3E}">
        <p14:creationId xmlns:p14="http://schemas.microsoft.com/office/powerpoint/2010/main" val="350874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686800" cy="5791200"/>
          </a:xfrm>
        </p:spPr>
        <p:txBody>
          <a:bodyPr>
            <a:noAutofit/>
          </a:bodyPr>
          <a:lstStyle/>
          <a:p>
            <a:r>
              <a:rPr lang="ar-EG" sz="3600" dirty="0" smtClean="0">
                <a:solidFill>
                  <a:schemeClr val="accent1">
                    <a:lumMod val="50000"/>
                  </a:schemeClr>
                </a:solidFill>
              </a:rPr>
              <a:t>العوامل الواجب مراعاتها عند انتاج البلاطات </a:t>
            </a:r>
          </a:p>
          <a:p>
            <a:pPr marL="0" indent="0">
              <a:buNone/>
            </a:pPr>
            <a:r>
              <a:rPr lang="ar-EG" sz="2400" dirty="0" smtClean="0">
                <a:solidFill>
                  <a:schemeClr val="accent1">
                    <a:lumMod val="50000"/>
                  </a:schemeClr>
                </a:solidFill>
              </a:rPr>
              <a:t>1- اعاده دورة الانتاج</a:t>
            </a:r>
          </a:p>
          <a:p>
            <a:pPr marL="0" indent="0">
              <a:buNone/>
            </a:pPr>
            <a:r>
              <a:rPr lang="ar-EG" sz="2400" dirty="0" smtClean="0">
                <a:solidFill>
                  <a:schemeClr val="accent1">
                    <a:lumMod val="50000"/>
                  </a:schemeClr>
                </a:solidFill>
              </a:rPr>
              <a:t>في حالة استخدام انواع ريزومية فانه بعد الحصاد مباشرة او قص البلاطات يراعي اجراء الري مباشرة لتعويض الفاقد من الماء وفي حالة الانواع التي تنمو خضريا فقط فانه ممكن ترك شرائط صغيرة بعد القص بين خطوط البلاطات لاعاده الزراعة اما في الاصناف البذرية فانه يمكن رش بذور ع الريزومات المتبقية لسرعه استرداد المسطح الاخضر</a:t>
            </a:r>
          </a:p>
          <a:p>
            <a:pPr marL="0" indent="0">
              <a:buNone/>
            </a:pPr>
            <a:r>
              <a:rPr lang="ar-EG" sz="2400" dirty="0" smtClean="0">
                <a:solidFill>
                  <a:schemeClr val="accent1">
                    <a:lumMod val="50000"/>
                  </a:schemeClr>
                </a:solidFill>
              </a:rPr>
              <a:t>2- الري.يختلف </a:t>
            </a:r>
            <a:r>
              <a:rPr lang="ar-EG" sz="2400" dirty="0">
                <a:solidFill>
                  <a:schemeClr val="accent1">
                    <a:lumMod val="50000"/>
                  </a:schemeClr>
                </a:solidFill>
              </a:rPr>
              <a:t>الاحتياج لري البلاطات من مكان لاخر وحسب نوع التربة ودرجه الحرارة ومعدل تصرف التربة  وسرعه نمو الصنف المنزرع وتفضل انظمه الري العلوية متنقله في حالة الري بالرش بسبب الحاجه لاجراء عمليات قص او حصاد للمسطح</a:t>
            </a:r>
          </a:p>
          <a:p>
            <a:pPr marL="0" indent="0">
              <a:buNone/>
            </a:pPr>
            <a:r>
              <a:rPr lang="ar-EG" sz="2400" dirty="0" smtClean="0">
                <a:solidFill>
                  <a:schemeClr val="accent1">
                    <a:lumMod val="50000"/>
                  </a:schemeClr>
                </a:solidFill>
              </a:rPr>
              <a:t>3- التسميد. </a:t>
            </a:r>
            <a:r>
              <a:rPr lang="ar-EG" sz="2400" dirty="0">
                <a:solidFill>
                  <a:schemeClr val="accent1">
                    <a:lumMod val="50000"/>
                  </a:schemeClr>
                </a:solidFill>
              </a:rPr>
              <a:t>الاحتفاظ بالتواوزن الغذائي للعناصر هام للحصول علي انتاج جيد من البلاطات ومرتفع ونقص التسميد يؤدي الي تاخر نضج المسطح والتسميد الزائد خساره في راس المال ويجب وضع برناج سمادي متوازن للحفاظ علي جوده المسطح والاهتمام بالتسميد النتروجيني جيداا لاحتياج المسطح لة ولانه يحافظ عل اللون الاخضر للمسطح </a:t>
            </a:r>
            <a:r>
              <a:rPr lang="ar-EG" sz="2000" dirty="0" smtClean="0">
                <a:solidFill>
                  <a:schemeClr val="accent1">
                    <a:lumMod val="50000"/>
                  </a:schemeClr>
                </a:solidFill>
              </a:rPr>
              <a:t>.</a:t>
            </a:r>
            <a:endParaRPr lang="ar-EG" sz="2000" dirty="0">
              <a:solidFill>
                <a:schemeClr val="accent1">
                  <a:lumMod val="50000"/>
                </a:schemeClr>
              </a:solidFill>
            </a:endParaRPr>
          </a:p>
        </p:txBody>
      </p:sp>
    </p:spTree>
    <p:extLst>
      <p:ext uri="{BB962C8B-B14F-4D97-AF65-F5344CB8AC3E}">
        <p14:creationId xmlns:p14="http://schemas.microsoft.com/office/powerpoint/2010/main" val="279341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pPr marL="0" lvl="0" indent="0">
              <a:buNone/>
            </a:pPr>
            <a:r>
              <a:rPr lang="ar-EG" sz="2800" dirty="0">
                <a:solidFill>
                  <a:srgbClr val="4F81BD">
                    <a:lumMod val="50000"/>
                  </a:srgbClr>
                </a:solidFill>
              </a:rPr>
              <a:t>4- القص .هو عملية خدمه في انتاج البلاطات تهدف الي تقوية نمو الجذور وتعجيل نضج المسطح وميعاد الحصاد وكلما زاد ارتفاع القص كان المجموع الجذري المتروك اكبر مما يزيد التمثيل الضوئي والكربوهيدرات للنبات </a:t>
            </a:r>
            <a:endParaRPr lang="ar-EG" sz="2800" dirty="0" smtClean="0">
              <a:solidFill>
                <a:srgbClr val="4F81BD">
                  <a:lumMod val="50000"/>
                </a:srgbClr>
              </a:solidFill>
            </a:endParaRPr>
          </a:p>
          <a:p>
            <a:pPr marL="0" lvl="0" indent="0">
              <a:buNone/>
            </a:pPr>
            <a:endParaRPr lang="ar-EG" sz="2800" dirty="0">
              <a:solidFill>
                <a:srgbClr val="4F81BD">
                  <a:lumMod val="50000"/>
                </a:srgbClr>
              </a:solidFill>
            </a:endParaRPr>
          </a:p>
          <a:p>
            <a:pPr marL="0" lvl="0" indent="0">
              <a:buNone/>
            </a:pPr>
            <a:r>
              <a:rPr lang="ar-EG" sz="2800" dirty="0">
                <a:solidFill>
                  <a:srgbClr val="4F81BD">
                    <a:lumMod val="50000"/>
                  </a:srgbClr>
                </a:solidFill>
              </a:rPr>
              <a:t>5- حصاد البلاطات . هناك الات تستخدم في الحصاد تبدا من وحدات يمكن المشي خلفها وتوجيهها  وتحمل الات من الممكن ان تحصد عده افدنه في اليوم الواحد وهناك وحدات تقص البلاطات وترصها وابعاد كل بلاطه 0.5</a:t>
            </a:r>
            <a:r>
              <a:rPr lang="en-US" sz="2800" dirty="0">
                <a:solidFill>
                  <a:srgbClr val="4F81BD">
                    <a:lumMod val="50000"/>
                  </a:srgbClr>
                </a:solidFill>
              </a:rPr>
              <a:t>x</a:t>
            </a:r>
            <a:r>
              <a:rPr lang="ar-EG" sz="2800" dirty="0">
                <a:solidFill>
                  <a:srgbClr val="4F81BD">
                    <a:lumMod val="50000"/>
                  </a:srgbClr>
                </a:solidFill>
              </a:rPr>
              <a:t> 1متر مثل وحدات شركه برنستون اوتوماتيك  وهناك وحدات اوتوماتيكية وترص البلاطات علي شكل رولات او لفات ابعاد 0.6</a:t>
            </a:r>
            <a:r>
              <a:rPr lang="en-US" sz="2800" dirty="0">
                <a:solidFill>
                  <a:srgbClr val="4F81BD">
                    <a:lumMod val="50000"/>
                  </a:srgbClr>
                </a:solidFill>
              </a:rPr>
              <a:t>x</a:t>
            </a:r>
            <a:r>
              <a:rPr lang="ar-EG" sz="2800" dirty="0">
                <a:solidFill>
                  <a:srgbClr val="4F81BD">
                    <a:lumMod val="50000"/>
                  </a:srgbClr>
                </a:solidFill>
              </a:rPr>
              <a:t> 2متر مثل الات شركة هاي تك الامريكية وهناك محاولات لانتاج روبوت يمكنه قص البلاطات المسطح </a:t>
            </a:r>
          </a:p>
          <a:p>
            <a:endParaRPr lang="ar-EG" dirty="0"/>
          </a:p>
        </p:txBody>
      </p:sp>
    </p:spTree>
    <p:extLst>
      <p:ext uri="{BB962C8B-B14F-4D97-AF65-F5344CB8AC3E}">
        <p14:creationId xmlns:p14="http://schemas.microsoft.com/office/powerpoint/2010/main" val="183241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Autofit/>
          </a:bodyPr>
          <a:lstStyle/>
          <a:p>
            <a:pPr marL="0" lvl="0" indent="0">
              <a:buNone/>
            </a:pPr>
            <a:r>
              <a:rPr lang="ar-EG" sz="2800" dirty="0">
                <a:solidFill>
                  <a:srgbClr val="4F81BD">
                    <a:lumMod val="50000"/>
                  </a:srgbClr>
                </a:solidFill>
              </a:rPr>
              <a:t>6- سخونه البلاطات.البلاطات التي يتم حصادها تزداد في درجه حرارتها داخل الرصه او اللفات وارتفاع الحرارة قد يودي لموت المسطح ويجب لتفادي ذلك اي تقليل سخونه البلاطات فانه يتم نفلها مباشرة لمكان الزراعة النهائي واجراء القص المناسب لاوراق المسطح لتقليل اثار التسخين الحادث كما يفضل ازالة المخلفات عملية القص لانها تزيد الميكروبات كما يجب التوازن في التسميد فزياده التسميد من الممكن يرفع درجة حراراة المسطح والرطوبة تؤثر فالبلاطات المبتلة  اقل عرضه لدرجات الحرارة  فكرة خاطئه فزياده الرطوبة تزيد النشاط الميكروبي ويصحبه سخونه المسطح ووجد ان استخدام منظمات النمو النباتية البريمو ماكس قبل الحصاد تققل من سخونة المسطح .</a:t>
            </a:r>
          </a:p>
          <a:p>
            <a:pPr marL="0" lvl="0" indent="0">
              <a:buNone/>
            </a:pPr>
            <a:r>
              <a:rPr lang="ar-EG" sz="2800" dirty="0">
                <a:solidFill>
                  <a:srgbClr val="4F81BD">
                    <a:lumMod val="50000"/>
                  </a:srgbClr>
                </a:solidFill>
              </a:rPr>
              <a:t>7- الجفاف. من الممكن ان يسبب ضرر اثناء النقل ويجب تقليل الجفاف بتغطية المسطح او البلاطات المنقولة لحمايتها من الرياح.</a:t>
            </a:r>
          </a:p>
          <a:p>
            <a:pPr marL="0" lvl="0" indent="0">
              <a:buNone/>
            </a:pPr>
            <a:r>
              <a:rPr lang="ar-EG" sz="2800" dirty="0">
                <a:solidFill>
                  <a:srgbClr val="4F81BD">
                    <a:lumMod val="50000"/>
                  </a:srgbClr>
                </a:solidFill>
              </a:rPr>
              <a:t>8- </a:t>
            </a:r>
            <a:r>
              <a:rPr lang="ar-EG" sz="2800" dirty="0" smtClean="0">
                <a:solidFill>
                  <a:srgbClr val="4F81BD">
                    <a:lumMod val="50000"/>
                  </a:srgbClr>
                </a:solidFill>
              </a:rPr>
              <a:t>مقاومه </a:t>
            </a:r>
            <a:r>
              <a:rPr lang="ar-EG" sz="2800" dirty="0">
                <a:solidFill>
                  <a:srgbClr val="4F81BD">
                    <a:lumMod val="50000"/>
                  </a:srgbClr>
                </a:solidFill>
              </a:rPr>
              <a:t>الافات وهي عملية هامه يجب وضع برامج لكافحه ومواجه الافات حتي لاتضر ولاتؤثر علي جوده </a:t>
            </a:r>
            <a:r>
              <a:rPr lang="ar-EG" sz="2800" dirty="0" smtClean="0">
                <a:solidFill>
                  <a:srgbClr val="4F81BD">
                    <a:lumMod val="50000"/>
                  </a:srgbClr>
                </a:solidFill>
              </a:rPr>
              <a:t>المسطح</a:t>
            </a:r>
            <a:endParaRPr lang="ar-EG" sz="2800" dirty="0">
              <a:solidFill>
                <a:srgbClr val="4F81BD">
                  <a:lumMod val="50000"/>
                </a:srgbClr>
              </a:solidFill>
            </a:endParaRPr>
          </a:p>
        </p:txBody>
      </p:sp>
    </p:spTree>
    <p:extLst>
      <p:ext uri="{BB962C8B-B14F-4D97-AF65-F5344CB8AC3E}">
        <p14:creationId xmlns:p14="http://schemas.microsoft.com/office/powerpoint/2010/main" val="113732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pPr marL="0" indent="0">
              <a:buNone/>
            </a:pPr>
            <a:r>
              <a:rPr lang="ar-EG" dirty="0"/>
              <a:t>9-استخدام الشبكات. التي توضع اسفل سطح التربة طريقة متقدمة ولكنها مكلفه وصعبة وتستخدم في انتاج بلاطات من المسطحات التي لها نمو حزمي مثل الفسكيو الطويل والتي لها نظام ريزومي قصير.</a:t>
            </a:r>
          </a:p>
          <a:p>
            <a:pPr marL="0" indent="0">
              <a:buNone/>
            </a:pPr>
            <a:r>
              <a:rPr lang="ar-EG" dirty="0"/>
              <a:t>10 البلاطات المغسولة</a:t>
            </a:r>
          </a:p>
          <a:p>
            <a:pPr marL="0" indent="0">
              <a:buNone/>
            </a:pPr>
            <a:r>
              <a:rPr lang="ar-EG" dirty="0"/>
              <a:t>حيث هناك حالات يجب التخلص من التربة الملاصقة للبلاطه  الجاهزة بعد الحصاد وهي عملية هامه عندما تكون تربة غير متوافقه او مناسبة مع التربة في مكان الزراعه النهائية وتزال التربة من علي البلاطات برشها بالماء بضغط علي السطح السفبي للباطات وهب تحتاج لوقت والي عماله ومجهود وهناك انظمه اوتوماتيكية حديثة يمكن عن طريقها غسل البلاطات ولكن تكلفتها كبيرة ويقتصر علي الشركات العالمية الخاصة في حاله المسطحات الغالية مثل البنت جراس والزوسيا جراس والنجيل السوداني</a:t>
            </a:r>
          </a:p>
          <a:p>
            <a:pPr marL="0" indent="0">
              <a:buNone/>
            </a:pPr>
            <a:endParaRPr lang="ar-EG" dirty="0"/>
          </a:p>
        </p:txBody>
      </p:sp>
    </p:spTree>
    <p:extLst>
      <p:ext uri="{BB962C8B-B14F-4D97-AF65-F5344CB8AC3E}">
        <p14:creationId xmlns:p14="http://schemas.microsoft.com/office/powerpoint/2010/main" val="203906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17638"/>
          </a:xfrm>
        </p:spPr>
        <p:txBody>
          <a:bodyPr/>
          <a:lstStyle/>
          <a:p>
            <a:r>
              <a:rPr lang="ar-EG" dirty="0" smtClean="0"/>
              <a:t>تدريبات علي المحاضرة الثامنة</a:t>
            </a:r>
            <a:endParaRPr lang="ar-EG" dirty="0"/>
          </a:p>
        </p:txBody>
      </p:sp>
      <p:sp>
        <p:nvSpPr>
          <p:cNvPr id="3" name="Content Placeholder 2"/>
          <p:cNvSpPr>
            <a:spLocks noGrp="1"/>
          </p:cNvSpPr>
          <p:nvPr>
            <p:ph idx="1"/>
          </p:nvPr>
        </p:nvSpPr>
        <p:spPr>
          <a:xfrm>
            <a:off x="457200" y="1066800"/>
            <a:ext cx="8229600" cy="5059363"/>
          </a:xfrm>
        </p:spPr>
        <p:txBody>
          <a:bodyPr>
            <a:normAutofit/>
          </a:bodyPr>
          <a:lstStyle/>
          <a:p>
            <a:r>
              <a:rPr lang="ar-EG" dirty="0" smtClean="0">
                <a:solidFill>
                  <a:schemeClr val="tx2">
                    <a:lumMod val="50000"/>
                  </a:schemeClr>
                </a:solidFill>
              </a:rPr>
              <a:t>1- وضح الشروط الواجب مراعاتها عند انتاج واستثمار البلاطات ؟</a:t>
            </a:r>
          </a:p>
          <a:p>
            <a:r>
              <a:rPr lang="ar-EG" dirty="0" smtClean="0">
                <a:solidFill>
                  <a:schemeClr val="tx2">
                    <a:lumMod val="50000"/>
                  </a:schemeClr>
                </a:solidFill>
              </a:rPr>
              <a:t>تكلم باختصار عن :</a:t>
            </a:r>
          </a:p>
          <a:p>
            <a:r>
              <a:rPr lang="ar-EG" dirty="0" smtClean="0">
                <a:solidFill>
                  <a:schemeClr val="tx2">
                    <a:lumMod val="50000"/>
                  </a:schemeClr>
                </a:solidFill>
              </a:rPr>
              <a:t>1- حصاد البلاطات </a:t>
            </a:r>
          </a:p>
          <a:p>
            <a:r>
              <a:rPr lang="ar-EG" dirty="0" smtClean="0">
                <a:solidFill>
                  <a:schemeClr val="tx2">
                    <a:lumMod val="50000"/>
                  </a:schemeClr>
                </a:solidFill>
              </a:rPr>
              <a:t>2- قص البلاطات</a:t>
            </a:r>
          </a:p>
          <a:p>
            <a:r>
              <a:rPr lang="ar-EG" dirty="0" smtClean="0">
                <a:solidFill>
                  <a:schemeClr val="tx2">
                    <a:lumMod val="50000"/>
                  </a:schemeClr>
                </a:solidFill>
              </a:rPr>
              <a:t>3- سخونه البلاطات</a:t>
            </a:r>
          </a:p>
          <a:p>
            <a:r>
              <a:rPr lang="ar-EG" dirty="0" smtClean="0">
                <a:solidFill>
                  <a:schemeClr val="tx2">
                    <a:lumMod val="50000"/>
                  </a:schemeClr>
                </a:solidFill>
              </a:rPr>
              <a:t>4- البلاطات المغسولة </a:t>
            </a:r>
          </a:p>
          <a:p>
            <a:r>
              <a:rPr lang="ar-EG" dirty="0" smtClean="0">
                <a:solidFill>
                  <a:schemeClr val="tx2">
                    <a:lumMod val="50000"/>
                  </a:schemeClr>
                </a:solidFill>
              </a:rPr>
              <a:t>5- استخدام الشبكات</a:t>
            </a:r>
            <a:endParaRPr lang="ar-EG" dirty="0">
              <a:solidFill>
                <a:schemeClr val="tx2">
                  <a:lumMod val="50000"/>
                </a:schemeClr>
              </a:solidFill>
            </a:endParaRPr>
          </a:p>
        </p:txBody>
      </p:sp>
    </p:spTree>
    <p:extLst>
      <p:ext uri="{BB962C8B-B14F-4D97-AF65-F5344CB8AC3E}">
        <p14:creationId xmlns:p14="http://schemas.microsoft.com/office/powerpoint/2010/main" val="371647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WordArt 2"/>
          <p:cNvSpPr>
            <a:spLocks noGrp="1" noChangeArrowheads="1" noChangeShapeType="1" noTextEdit="1"/>
          </p:cNvSpPr>
          <p:nvPr>
            <p:ph idx="1"/>
          </p:nvPr>
        </p:nvSpPr>
        <p:spPr bwMode="auto">
          <a:xfrm>
            <a:off x="0" y="533400"/>
            <a:ext cx="8991600" cy="5410200"/>
          </a:xfrm>
          <a:prstGeom prst="rect">
            <a:avLst/>
          </a:prstGeom>
        </p:spPr>
        <p:txBody>
          <a:bodyPr wrap="none" fromWordArt="1">
            <a:prstTxWarp prst="textPlain">
              <a:avLst>
                <a:gd name="adj" fmla="val 39801"/>
              </a:avLst>
            </a:prstTxWarp>
          </a:bodyPr>
          <a:lstStyle/>
          <a:p>
            <a:pPr marL="0" indent="0" algn="ctr">
              <a:buNone/>
            </a:pPr>
            <a:r>
              <a:rPr lang="ar-EG" sz="36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شكراً </a:t>
            </a:r>
            <a:r>
              <a:rPr lang="ar-EG"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لكم</a:t>
            </a:r>
          </a:p>
        </p:txBody>
      </p:sp>
    </p:spTree>
    <p:extLst>
      <p:ext uri="{BB962C8B-B14F-4D97-AF65-F5344CB8AC3E}">
        <p14:creationId xmlns:p14="http://schemas.microsoft.com/office/powerpoint/2010/main" val="159797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193</TotalTime>
  <Words>814</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     انتاج بلاطات المسطحات الخضراء Sod production</vt:lpstr>
      <vt:lpstr>PowerPoint Presentation</vt:lpstr>
      <vt:lpstr>PowerPoint Presentation</vt:lpstr>
      <vt:lpstr>PowerPoint Presentation</vt:lpstr>
      <vt:lpstr>PowerPoint Presentation</vt:lpstr>
      <vt:lpstr>PowerPoint Presentation</vt:lpstr>
      <vt:lpstr>تدريبات علي المحاضرة الثامنة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28</cp:revision>
  <dcterms:created xsi:type="dcterms:W3CDTF">2006-08-16T00:00:00Z</dcterms:created>
  <dcterms:modified xsi:type="dcterms:W3CDTF">2020-04-14T23:35:11Z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